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31" r:id="rId2"/>
    <p:sldId id="750" r:id="rId3"/>
    <p:sldId id="753" r:id="rId4"/>
    <p:sldId id="734" r:id="rId5"/>
    <p:sldId id="741" r:id="rId6"/>
    <p:sldId id="742" r:id="rId7"/>
    <p:sldId id="743" r:id="rId8"/>
    <p:sldId id="744" r:id="rId9"/>
    <p:sldId id="745" r:id="rId10"/>
    <p:sldId id="746" r:id="rId11"/>
    <p:sldId id="747" r:id="rId12"/>
    <p:sldId id="748" r:id="rId13"/>
    <p:sldId id="749" r:id="rId14"/>
    <p:sldId id="751" r:id="rId15"/>
    <p:sldId id="672" r:id="rId16"/>
    <p:sldId id="758" r:id="rId17"/>
    <p:sldId id="675" r:id="rId18"/>
    <p:sldId id="754" r:id="rId19"/>
    <p:sldId id="757" r:id="rId20"/>
    <p:sldId id="755" r:id="rId21"/>
    <p:sldId id="759" r:id="rId22"/>
    <p:sldId id="760" r:id="rId23"/>
    <p:sldId id="761" r:id="rId24"/>
    <p:sldId id="75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8DC63F"/>
    <a:srgbClr val="4F81BD"/>
    <a:srgbClr val="EA8300"/>
    <a:srgbClr val="6799C8"/>
    <a:srgbClr val="FF9900"/>
    <a:srgbClr val="8DA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2451" autoAdjust="0"/>
  </p:normalViewPr>
  <p:slideViewPr>
    <p:cSldViewPr>
      <p:cViewPr>
        <p:scale>
          <a:sx n="60" d="100"/>
          <a:sy n="60" d="100"/>
        </p:scale>
        <p:origin x="-239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0C46CD3-32E7-42D7-BE57-9887EA3A1906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C50C4D0-BFBB-436A-BE67-4B9D11480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4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0C7B519-EA45-4996-B68A-E11ED7EB3599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0A71AFF-A8B6-41B6-8C8C-6A852E7DFD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7B97D-5175-44CE-940E-BA0806AB7D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12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76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4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76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4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8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AFF-A8B6-41B6-8C8C-6A852E7DFD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" y="6705600"/>
            <a:ext cx="9144000" cy="167612"/>
            <a:chOff x="0" y="3810569"/>
            <a:chExt cx="9144000" cy="16761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57599" y="3810569"/>
              <a:ext cx="1828799" cy="167612"/>
            </a:xfrm>
            <a:prstGeom prst="rect">
              <a:avLst/>
            </a:prstGeom>
            <a:solidFill>
              <a:srgbClr val="EA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86400" y="3810569"/>
              <a:ext cx="1752600" cy="167612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239000" y="3810569"/>
              <a:ext cx="1905000" cy="167612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3810569"/>
              <a:ext cx="1828800" cy="167612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828799" y="3810569"/>
              <a:ext cx="1828800" cy="167612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\\K01SIT121\User$\smithl\Documents\Logos\kuder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82679"/>
            <a:ext cx="2350827" cy="7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6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8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0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.jpg"/>
          <p:cNvPicPr>
            <a:picLocks noChangeAspect="1"/>
          </p:cNvPicPr>
          <p:nvPr userDrawn="1"/>
        </p:nvPicPr>
        <p:blipFill>
          <a:blip r:embed="rId2" cstate="print"/>
          <a:srcRect l="10767" r="10699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K01SIT121\User$\smithl\Documents\Logos\kuder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82679"/>
            <a:ext cx="2350827" cy="7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3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3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2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77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3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8CBE-0A6A-4BBE-ADAD-3C7DD3218FC4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1940-BEC2-4DBE-8A18-01982D650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5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KuderCareerPlanningSystem" TargetMode="External"/><Relationship Id="rId3" Type="http://schemas.openxmlformats.org/officeDocument/2006/relationships/hyperlink" Target="http://www.pinterest.com/kuderinc" TargetMode="External"/><Relationship Id="rId7" Type="http://schemas.openxmlformats.org/officeDocument/2006/relationships/hyperlink" Target="http://www.linkedin.com/company/kud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kuder" TargetMode="External"/><Relationship Id="rId5" Type="http://schemas.openxmlformats.org/officeDocument/2006/relationships/hyperlink" Target="http://www.kuder.com/blog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twitter.com/kud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7832"/>
            <a:ext cx="9144000" cy="307387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2" y="2270219"/>
            <a:ext cx="9144000" cy="167612"/>
            <a:chOff x="0" y="3810569"/>
            <a:chExt cx="9144000" cy="167612"/>
          </a:xfrm>
        </p:grpSpPr>
        <p:sp>
          <p:nvSpPr>
            <p:cNvPr id="7" name="Rectangle 6"/>
            <p:cNvSpPr/>
            <p:nvPr userDrawn="1"/>
          </p:nvSpPr>
          <p:spPr>
            <a:xfrm>
              <a:off x="3657599" y="3810569"/>
              <a:ext cx="1828799" cy="167612"/>
            </a:xfrm>
            <a:prstGeom prst="rect">
              <a:avLst/>
            </a:prstGeom>
            <a:solidFill>
              <a:srgbClr val="EA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5486400" y="3810569"/>
              <a:ext cx="1752600" cy="167612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239000" y="3810569"/>
              <a:ext cx="1905000" cy="167612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3810569"/>
              <a:ext cx="1828800" cy="167612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28799" y="3810569"/>
              <a:ext cx="1828800" cy="167612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" y="5722203"/>
            <a:ext cx="9154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We help you see what you can be®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www.kuder.com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8956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Career Planning: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How to Help Your Child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A Career Planning Parent Night Presentation Featuring Kuder Navigator®</a:t>
            </a:r>
          </a:p>
          <a:p>
            <a:pPr algn="ctr"/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82" y="418958"/>
            <a:ext cx="3428018" cy="12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Step 4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200400"/>
            <a:ext cx="7239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Get detailed information about some occupations.</a:t>
            </a:r>
          </a:p>
          <a:p>
            <a:pPr>
              <a:buClr>
                <a:srgbClr val="8DC63F"/>
              </a:buClr>
            </a:pPr>
            <a:endParaRPr lang="en-US" altLang="en-US" sz="2400" dirty="0"/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 smtClean="0"/>
              <a:t>Review </a:t>
            </a:r>
            <a:r>
              <a:rPr lang="en-US" altLang="en-US" sz="2200" b="1" dirty="0" smtClean="0"/>
              <a:t>saved occupations </a:t>
            </a:r>
            <a:r>
              <a:rPr lang="en-US" altLang="en-US" sz="2200" dirty="0" smtClean="0"/>
              <a:t>together.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 smtClean="0"/>
              <a:t>Watch </a:t>
            </a:r>
            <a:r>
              <a:rPr lang="en-US" altLang="en-US" sz="2200" dirty="0"/>
              <a:t>an </a:t>
            </a:r>
            <a:r>
              <a:rPr lang="en-US" altLang="en-US" sz="2200" b="1" dirty="0"/>
              <a:t>occupational video.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9" y="0"/>
            <a:ext cx="3751481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Step 5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124200"/>
            <a:ext cx="7239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Choose a short list of occupations.</a:t>
            </a:r>
          </a:p>
          <a:p>
            <a:pPr>
              <a:buClr>
                <a:srgbClr val="8DC63F"/>
              </a:buClr>
            </a:pPr>
            <a:endParaRPr lang="en-US" altLang="en-US" sz="2400" dirty="0"/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b="1" dirty="0"/>
              <a:t>Encourage </a:t>
            </a:r>
            <a:r>
              <a:rPr lang="en-US" altLang="en-US" sz="2200" dirty="0"/>
              <a:t>your child to interview, job shadow, or participate in an internship for occupations that they are interested in.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b="1" dirty="0"/>
              <a:t>Explore </a:t>
            </a:r>
            <a:r>
              <a:rPr lang="en-US" altLang="en-US" sz="2200" dirty="0"/>
              <a:t>specific education, licensure, and certification requirements for these occupations.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5" y="22761"/>
            <a:ext cx="3751481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Step 6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32004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Plan for future education.</a:t>
            </a:r>
          </a:p>
          <a:p>
            <a:pPr>
              <a:buClr>
                <a:srgbClr val="8DC63F"/>
              </a:buClr>
            </a:pPr>
            <a:endParaRPr lang="en-US" altLang="en-US" sz="2400" dirty="0"/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Review suggested </a:t>
            </a:r>
            <a:r>
              <a:rPr lang="en-US" altLang="en-US" sz="2200" b="1" dirty="0"/>
              <a:t>high school plans of study </a:t>
            </a:r>
            <a:r>
              <a:rPr lang="en-US" altLang="en-US" sz="2200" dirty="0"/>
              <a:t>for career clusters.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Discuss all the </a:t>
            </a:r>
            <a:r>
              <a:rPr lang="en-US" altLang="en-US" sz="2200" b="1" dirty="0"/>
              <a:t>options after high school </a:t>
            </a:r>
            <a:r>
              <a:rPr lang="en-US" altLang="en-US" sz="2200" dirty="0"/>
              <a:t>and how to get there.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9" y="-14314"/>
            <a:ext cx="3751481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Step 7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008" y="3200400"/>
            <a:ext cx="862099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Get a job.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Help your child understand </a:t>
            </a:r>
            <a:r>
              <a:rPr lang="en-US" altLang="en-US" sz="2200" b="1" dirty="0"/>
              <a:t>what employers expect </a:t>
            </a:r>
            <a:r>
              <a:rPr lang="en-US" altLang="en-US" sz="2200" dirty="0"/>
              <a:t>of their employees.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Discuss </a:t>
            </a:r>
            <a:r>
              <a:rPr lang="en-US" altLang="en-US" sz="2200" b="1" dirty="0"/>
              <a:t>preparing for a </a:t>
            </a:r>
            <a:r>
              <a:rPr lang="en-US" altLang="en-US" sz="2200" b="1" dirty="0" smtClean="0"/>
              <a:t>job </a:t>
            </a:r>
            <a:r>
              <a:rPr lang="en-US" altLang="en-US" sz="2200" dirty="0" smtClean="0"/>
              <a:t>– using Kuder Navigator®, your </a:t>
            </a:r>
            <a:r>
              <a:rPr lang="en-US" altLang="en-US" sz="2200" dirty="0"/>
              <a:t>child can </a:t>
            </a:r>
            <a:r>
              <a:rPr lang="en-US" altLang="en-US" sz="2200" dirty="0" smtClean="0"/>
              <a:t>learn interview skills</a:t>
            </a:r>
            <a:r>
              <a:rPr lang="en-US" altLang="en-US" sz="2200" dirty="0"/>
              <a:t>, build a </a:t>
            </a:r>
            <a:r>
              <a:rPr lang="en-US" altLang="en-US" sz="2200" dirty="0" smtClean="0"/>
              <a:t>resume, </a:t>
            </a:r>
            <a:r>
              <a:rPr lang="en-US" altLang="en-US" sz="2200" dirty="0"/>
              <a:t>and write a cover letter. 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 smtClean="0"/>
              <a:t>You </a:t>
            </a:r>
            <a:r>
              <a:rPr lang="en-US" altLang="en-US" sz="2200" dirty="0"/>
              <a:t>can view </a:t>
            </a:r>
            <a:r>
              <a:rPr lang="en-US" altLang="en-US" sz="2200" dirty="0" smtClean="0"/>
              <a:t>your child’s </a:t>
            </a:r>
            <a:r>
              <a:rPr lang="en-US" altLang="en-US" sz="2200" b="1" dirty="0" smtClean="0"/>
              <a:t>resume </a:t>
            </a:r>
            <a:r>
              <a:rPr lang="en-US" altLang="en-US" sz="2200" dirty="0" smtClean="0"/>
              <a:t>from </a:t>
            </a:r>
            <a:r>
              <a:rPr lang="en-US" altLang="en-US" sz="2200" dirty="0"/>
              <a:t>your parent account.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9" y="0"/>
            <a:ext cx="3751481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-2969" y="-838200"/>
            <a:ext cx="9144000" cy="6019800"/>
          </a:xfrm>
          <a:prstGeom prst="wedgeRoundRectCallout">
            <a:avLst>
              <a:gd name="adj1" fmla="val -21005"/>
              <a:gd name="adj2" fmla="val 66871"/>
              <a:gd name="adj3" fmla="val 16667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you help?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04800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7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4384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Learn about Kuder Navigator and encourage your child to make the most of it.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609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Get Involved!</a:t>
            </a:r>
          </a:p>
        </p:txBody>
      </p:sp>
    </p:spTree>
    <p:extLst>
      <p:ext uri="{BB962C8B-B14F-4D97-AF65-F5344CB8AC3E}">
        <p14:creationId xmlns:p14="http://schemas.microsoft.com/office/powerpoint/2010/main" val="8949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22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Kuder Navigator Homepage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29" b="32769"/>
          <a:stretch/>
        </p:blipFill>
        <p:spPr bwMode="auto">
          <a:xfrm>
            <a:off x="228600" y="1143000"/>
            <a:ext cx="859826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52800"/>
            <a:ext cx="91440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36700" y="3783013"/>
            <a:ext cx="3187700" cy="1398587"/>
          </a:xfrm>
        </p:spPr>
        <p:txBody>
          <a:bodyPr>
            <a:noAutofit/>
          </a:bodyPr>
          <a:lstStyle/>
          <a:p>
            <a:pPr marL="28575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Learn About Yourself 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Explore Occupations</a:t>
            </a:r>
          </a:p>
          <a:p>
            <a:pPr marL="28575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Plan for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Evidence-based guidance makes career planning fun, engaging, and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relevant for middle school and high school students.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09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 Kuder Navigator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76" y="3783021"/>
            <a:ext cx="2984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 Plan </a:t>
            </a:r>
            <a:r>
              <a:rPr lang="en-US" sz="2000" b="1" dirty="0">
                <a:solidFill>
                  <a:schemeClr val="bg1"/>
                </a:solidFill>
              </a:rPr>
              <a:t>for Work</a:t>
            </a:r>
          </a:p>
          <a:p>
            <a:pPr marL="28575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 Find </a:t>
            </a:r>
            <a:r>
              <a:rPr lang="en-US" sz="2000" b="1" dirty="0">
                <a:solidFill>
                  <a:schemeClr val="bg1"/>
                </a:solidFill>
              </a:rPr>
              <a:t>a Job</a:t>
            </a:r>
          </a:p>
          <a:p>
            <a:pPr marL="28575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 Electronic Portfolio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S:\RESEARCH\RFPs\2013\Florida ITN\Presentation\Graphics\76perc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87624"/>
            <a:ext cx="1179576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8377" y="3416583"/>
            <a:ext cx="118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</a:rPr>
              <a:t>76%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9838" y="3216997"/>
            <a:ext cx="555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entury Gothic" panose="020B0502020202020204" pitchFamily="34" charset="0"/>
              </a:rPr>
              <a:t>Students rated Navigator </a:t>
            </a:r>
            <a:r>
              <a:rPr lang="en-US" sz="2000" b="1" dirty="0">
                <a:latin typeface="Century Gothic" panose="020B0502020202020204" pitchFamily="34" charset="0"/>
              </a:rPr>
              <a:t>as helpful in motivating them to stay in school and choosing college </a:t>
            </a:r>
            <a:r>
              <a:rPr lang="en-US" sz="2000" b="1" dirty="0" smtClean="0">
                <a:latin typeface="Century Gothic" panose="020B0502020202020204" pitchFamily="34" charset="0"/>
              </a:rPr>
              <a:t>majors.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9838" y="1742182"/>
            <a:ext cx="5706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entury Gothic" panose="020B0502020202020204" pitchFamily="34" charset="0"/>
              </a:rPr>
              <a:t>Students rated Navigator </a:t>
            </a:r>
            <a:r>
              <a:rPr lang="en-US" sz="2000" b="1" dirty="0">
                <a:latin typeface="Century Gothic" panose="020B0502020202020204" pitchFamily="34" charset="0"/>
              </a:rPr>
              <a:t>as helpful in making educational and career plans.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6" descr="S:\RESEARCH\RFPs\2013\Florida ITN\Presentation\Graphics\77perc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179470" cy="11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08377" y="1879254"/>
            <a:ext cx="9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</a:rPr>
              <a:t>77%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6492" y="3886200"/>
            <a:ext cx="220890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10400" y="4378404"/>
            <a:ext cx="2726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91%</a:t>
            </a:r>
            <a:endParaRPr lang="en-US" sz="6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837414"/>
            <a:ext cx="64412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Century Gothic" panose="020B0502020202020204" pitchFamily="34" charset="0"/>
              </a:rPr>
              <a:t>Students rated Navigator </a:t>
            </a:r>
            <a:r>
              <a:rPr lang="en-US" sz="2000" b="1" dirty="0">
                <a:latin typeface="Century Gothic" panose="020B0502020202020204" pitchFamily="34" charset="0"/>
              </a:rPr>
              <a:t>as helpful </a:t>
            </a:r>
            <a:r>
              <a:rPr lang="en-US" sz="2000" b="1" dirty="0" smtClean="0">
                <a:latin typeface="Century Gothic" panose="020B0502020202020204" pitchFamily="34" charset="0"/>
              </a:rPr>
              <a:t>in </a:t>
            </a:r>
            <a:r>
              <a:rPr lang="en-US" sz="2000" b="1" dirty="0">
                <a:latin typeface="Century Gothic" panose="020B0502020202020204" pitchFamily="34" charset="0"/>
              </a:rPr>
              <a:t>giving them 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algn="r"/>
            <a:r>
              <a:rPr lang="en-US" sz="3200" b="1" dirty="0" smtClean="0">
                <a:latin typeface="Century Gothic" panose="020B0502020202020204" pitchFamily="34" charset="0"/>
              </a:rPr>
              <a:t>hope </a:t>
            </a:r>
            <a:r>
              <a:rPr lang="en-US" sz="3200" b="1" dirty="0">
                <a:latin typeface="Century Gothic" panose="020B0502020202020204" pitchFamily="34" charset="0"/>
              </a:rPr>
              <a:t>for </a:t>
            </a:r>
            <a:r>
              <a:rPr lang="en-US" sz="3200" b="1" dirty="0" smtClean="0">
                <a:latin typeface="Century Gothic" panose="020B0502020202020204" pitchFamily="34" charset="0"/>
              </a:rPr>
              <a:t>their </a:t>
            </a:r>
            <a:r>
              <a:rPr lang="en-US" sz="3200" b="1" dirty="0">
                <a:latin typeface="Century Gothic" panose="020B0502020202020204" pitchFamily="34" charset="0"/>
              </a:rPr>
              <a:t>future.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609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 Kuder Navigator</a:t>
            </a:r>
          </a:p>
        </p:txBody>
      </p:sp>
    </p:spTree>
    <p:extLst>
      <p:ext uri="{BB962C8B-B14F-4D97-AF65-F5344CB8AC3E}">
        <p14:creationId xmlns:p14="http://schemas.microsoft.com/office/powerpoint/2010/main" val="30927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0"/>
            <a:ext cx="7010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Activate your parent account in Navigator.</a:t>
            </a:r>
            <a:endParaRPr lang="en-US" altLang="en-US" sz="2400" b="1" dirty="0"/>
          </a:p>
          <a:p>
            <a:pPr>
              <a:buClr>
                <a:srgbClr val="8DC63F"/>
              </a:buClr>
            </a:pPr>
            <a:endParaRPr lang="en-US" altLang="en-US" sz="2400" dirty="0"/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sz="2200" dirty="0"/>
              <a:t>Review </a:t>
            </a:r>
            <a:r>
              <a:rPr lang="en-US" sz="2200" b="1" dirty="0"/>
              <a:t>student progress </a:t>
            </a:r>
            <a:r>
              <a:rPr lang="en-US" sz="2200" dirty="0"/>
              <a:t>on assessment results, education plans, and </a:t>
            </a:r>
            <a:r>
              <a:rPr lang="en-US" sz="2200" dirty="0" smtClean="0"/>
              <a:t>more.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sz="2200" dirty="0" smtClean="0"/>
              <a:t>Take </a:t>
            </a:r>
            <a:r>
              <a:rPr lang="en-US" sz="2200" dirty="0"/>
              <a:t>a </a:t>
            </a:r>
            <a:r>
              <a:rPr lang="en-US" sz="2200" b="1" dirty="0"/>
              <a:t>video tour </a:t>
            </a:r>
            <a:r>
              <a:rPr lang="en-US" sz="2200" dirty="0"/>
              <a:t>of </a:t>
            </a:r>
            <a:r>
              <a:rPr lang="en-US" sz="2200" dirty="0" smtClean="0"/>
              <a:t>Navigator.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sz="2200" dirty="0" smtClean="0"/>
              <a:t>Get </a:t>
            </a:r>
            <a:r>
              <a:rPr lang="en-US" sz="2200" b="1" dirty="0" smtClean="0"/>
              <a:t>tips</a:t>
            </a:r>
            <a:r>
              <a:rPr lang="en-US" sz="2200" dirty="0" smtClean="0"/>
              <a:t> on how </a:t>
            </a:r>
            <a:r>
              <a:rPr lang="en-US" sz="2200" dirty="0"/>
              <a:t>to support </a:t>
            </a:r>
            <a:r>
              <a:rPr lang="en-US" sz="2200" dirty="0" smtClean="0"/>
              <a:t>your child through </a:t>
            </a:r>
            <a:r>
              <a:rPr lang="en-US" sz="2200" dirty="0"/>
              <a:t>the process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09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Involved!</a:t>
            </a:r>
          </a:p>
        </p:txBody>
      </p:sp>
    </p:spTree>
    <p:extLst>
      <p:ext uri="{BB962C8B-B14F-4D97-AF65-F5344CB8AC3E}">
        <p14:creationId xmlns:p14="http://schemas.microsoft.com/office/powerpoint/2010/main" val="33791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0" y="0"/>
            <a:ext cx="9144000" cy="5181600"/>
          </a:xfrm>
          <a:prstGeom prst="wedgeRoundRectCallout">
            <a:avLst>
              <a:gd name="adj1" fmla="val -21005"/>
              <a:gd name="adj2" fmla="val 66871"/>
              <a:gd name="adj3" fmla="val 16667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09600"/>
            <a:ext cx="9144000" cy="29718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839200" cy="541020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i="1" dirty="0" smtClean="0">
              <a:solidFill>
                <a:srgbClr val="92D050"/>
              </a:solidFill>
            </a:endParaRPr>
          </a:p>
          <a:p>
            <a:pPr marL="0" inden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i="1" dirty="0" smtClean="0">
                <a:solidFill>
                  <a:srgbClr val="92D050"/>
                </a:solidFill>
              </a:rPr>
              <a:t>“One third</a:t>
            </a:r>
            <a:r>
              <a:rPr lang="en-US" sz="4000" i="1" dirty="0">
                <a:solidFill>
                  <a:srgbClr val="EA8300"/>
                </a:solidFill>
              </a:rPr>
              <a:t> </a:t>
            </a:r>
            <a:r>
              <a:rPr lang="en-US" altLang="en-US" sz="4000" i="1" dirty="0" smtClean="0">
                <a:solidFill>
                  <a:srgbClr val="92D050"/>
                </a:solidFill>
              </a:rPr>
              <a:t>of </a:t>
            </a:r>
            <a:r>
              <a:rPr lang="en-US" altLang="en-US" sz="4000" i="1" dirty="0">
                <a:solidFill>
                  <a:srgbClr val="92D050"/>
                </a:solidFill>
              </a:rPr>
              <a:t>the hours of your waking time is </a:t>
            </a:r>
            <a:r>
              <a:rPr lang="en-US" altLang="en-US" sz="4000" b="1" i="1" dirty="0">
                <a:solidFill>
                  <a:srgbClr val="92D050"/>
                </a:solidFill>
              </a:rPr>
              <a:t>spent at work</a:t>
            </a:r>
            <a:r>
              <a:rPr lang="en-US" altLang="en-US" sz="4000" i="1" dirty="0">
                <a:solidFill>
                  <a:srgbClr val="92D050"/>
                </a:solidFill>
              </a:rPr>
              <a:t>. </a:t>
            </a:r>
            <a:endParaRPr lang="en-US" altLang="en-US" sz="1600" i="1" dirty="0" smtClean="0">
              <a:solidFill>
                <a:srgbClr val="92D050"/>
              </a:solidFill>
            </a:endParaRPr>
          </a:p>
          <a:p>
            <a:pPr marL="0" inden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000" i="1" dirty="0" smtClean="0">
                <a:solidFill>
                  <a:srgbClr val="92D050"/>
                </a:solidFill>
              </a:rPr>
              <a:t>Why </a:t>
            </a:r>
            <a:r>
              <a:rPr lang="en-US" altLang="en-US" sz="4000" i="1" dirty="0">
                <a:solidFill>
                  <a:srgbClr val="92D050"/>
                </a:solidFill>
              </a:rPr>
              <a:t>not find an occupation </a:t>
            </a:r>
            <a:r>
              <a:rPr lang="en-US" altLang="en-US" sz="4000" i="1" dirty="0" smtClean="0">
                <a:solidFill>
                  <a:srgbClr val="92D050"/>
                </a:solidFill>
              </a:rPr>
              <a:t>you </a:t>
            </a:r>
            <a:r>
              <a:rPr lang="en-US" altLang="en-US" sz="4000" b="1" i="1" dirty="0" smtClean="0">
                <a:solidFill>
                  <a:srgbClr val="92D050"/>
                </a:solidFill>
              </a:rPr>
              <a:t>enjoy</a:t>
            </a:r>
            <a:r>
              <a:rPr lang="en-US" altLang="en-US" sz="4000" i="1" dirty="0" smtClean="0">
                <a:solidFill>
                  <a:srgbClr val="92D050"/>
                </a:solidFill>
              </a:rPr>
              <a:t>?”</a:t>
            </a:r>
            <a:endParaRPr lang="en-US" altLang="en-US" sz="4000" i="1" dirty="0">
              <a:solidFill>
                <a:srgbClr val="92D050"/>
              </a:solidFill>
            </a:endParaRPr>
          </a:p>
          <a:p>
            <a:pPr marL="0" indent="0" algn="r"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— JoAnn </a:t>
            </a:r>
            <a:r>
              <a:rPr lang="en-US" altLang="en-US" sz="1800" b="1" dirty="0">
                <a:solidFill>
                  <a:schemeClr val="bg1"/>
                </a:solidFill>
              </a:rPr>
              <a:t>Harris-Bowlsbey,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Ed.D.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i="1" dirty="0" smtClean="0">
                <a:solidFill>
                  <a:schemeClr val="bg1"/>
                </a:solidFill>
              </a:rPr>
              <a:t>Take </a:t>
            </a:r>
            <a:r>
              <a:rPr lang="en-US" altLang="en-US" sz="1800" b="1" i="1" dirty="0">
                <a:solidFill>
                  <a:schemeClr val="bg1"/>
                </a:solidFill>
              </a:rPr>
              <a:t>Hold of Your Future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altLang="en-US" sz="2000" dirty="0">
              <a:latin typeface="Franklin Gothic Demi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Franklin Gothic Demi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152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Parent Account: Homepage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 b="14082"/>
          <a:stretch/>
        </p:blipFill>
        <p:spPr bwMode="auto">
          <a:xfrm>
            <a:off x="-2628" y="1066800"/>
            <a:ext cx="914662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152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Parent Account: Student Overview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 b="36572"/>
          <a:stretch/>
        </p:blipFill>
        <p:spPr bwMode="auto">
          <a:xfrm>
            <a:off x="0" y="990601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609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Parent Account: System Tour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18966"/>
          <a:stretch/>
        </p:blipFill>
        <p:spPr bwMode="auto">
          <a:xfrm>
            <a:off x="-13139" y="1406437"/>
            <a:ext cx="9157139" cy="54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183095"/>
            <a:ext cx="8915400" cy="126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Parent Account: </a:t>
            </a:r>
            <a:b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Supporting My Next Steps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" b="57235"/>
          <a:stretch/>
        </p:blipFill>
        <p:spPr bwMode="auto">
          <a:xfrm>
            <a:off x="0" y="1512195"/>
            <a:ext cx="9144000" cy="53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7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flipH="1">
            <a:off x="0" y="-228600"/>
            <a:ext cx="9144000" cy="5410200"/>
          </a:xfrm>
          <a:prstGeom prst="wedgeRoundRectCallout">
            <a:avLst>
              <a:gd name="adj1" fmla="val -21005"/>
              <a:gd name="adj2" fmla="val 66871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124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499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Questions?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4026" b="54583"/>
          <a:stretch/>
        </p:blipFill>
        <p:spPr>
          <a:xfrm>
            <a:off x="3273801" y="6134100"/>
            <a:ext cx="531646" cy="413007"/>
          </a:xfrm>
          <a:prstGeom prst="rect">
            <a:avLst/>
          </a:prstGeom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4" r="11445" b="54583"/>
          <a:stretch/>
        </p:blipFill>
        <p:spPr>
          <a:xfrm>
            <a:off x="4155885" y="6134100"/>
            <a:ext cx="751540" cy="413007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4" b="54583"/>
          <a:stretch/>
        </p:blipFill>
        <p:spPr>
          <a:xfrm>
            <a:off x="5257863" y="6134100"/>
            <a:ext cx="380937" cy="413007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98" b="54583"/>
          <a:stretch/>
        </p:blipFill>
        <p:spPr>
          <a:xfrm>
            <a:off x="762000" y="6134100"/>
            <a:ext cx="452703" cy="413007"/>
          </a:xfrm>
          <a:prstGeom prst="rect">
            <a:avLst/>
          </a:prstGeom>
        </p:spPr>
      </p:pic>
      <p:pic>
        <p:nvPicPr>
          <p:cNvPr id="12" name="Picture 11">
            <a:hlinkClick r:id="rId8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71175" b="54583"/>
          <a:stretch/>
        </p:blipFill>
        <p:spPr>
          <a:xfrm>
            <a:off x="1565141" y="6134100"/>
            <a:ext cx="411931" cy="413007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9" r="50155" b="54583"/>
          <a:stretch/>
        </p:blipFill>
        <p:spPr>
          <a:xfrm>
            <a:off x="2375947" y="6145771"/>
            <a:ext cx="595853" cy="389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800" y="2881461"/>
            <a:ext cx="441959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Tahoma" pitchFamily="34" charset="0"/>
                <a:cs typeface="Tahoma" pitchFamily="34" charset="0"/>
              </a:rPr>
              <a:t>Contact Information</a:t>
            </a:r>
            <a:endParaRPr lang="en-US" sz="2400" b="1" dirty="0"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ea typeface="Tahoma" pitchFamily="34" charset="0"/>
                <a:cs typeface="Tahoma" pitchFamily="34" charset="0"/>
              </a:rPr>
              <a:t>Email Address  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Telephone Number  •   website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1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What’s the parent’s role?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514600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Parents are the </a:t>
            </a:r>
            <a:r>
              <a:rPr lang="en-US" altLang="en-US" sz="2200" b="1" dirty="0" smtClean="0"/>
              <a:t>primary influence </a:t>
            </a:r>
            <a:r>
              <a:rPr lang="en-US" altLang="en-US" sz="2200" dirty="0"/>
              <a:t>on the career </a:t>
            </a:r>
            <a:r>
              <a:rPr lang="en-US" altLang="en-US" sz="2200" dirty="0" smtClean="0"/>
              <a:t>development of their children. </a:t>
            </a:r>
          </a:p>
          <a:p>
            <a:pPr marL="342900" indent="-342900">
              <a:buClr>
                <a:srgbClr val="8DC63F"/>
              </a:buClr>
              <a:buFont typeface="Wingdings" panose="05000000000000000000" pitchFamily="2" charset="2"/>
              <a:buChar char="ü"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463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What’s the parent’s role?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2129879"/>
            <a:ext cx="472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DC63F"/>
              </a:buClr>
            </a:pPr>
            <a:endParaRPr lang="en-US" altLang="en-US" sz="2200" dirty="0"/>
          </a:p>
          <a:p>
            <a:pPr marL="342900" indent="-34290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Read the </a:t>
            </a:r>
            <a:r>
              <a:rPr lang="en-US" altLang="en-US" sz="2200" b="1" dirty="0"/>
              <a:t>Kuder Parent’s Guide</a:t>
            </a:r>
            <a:r>
              <a:rPr lang="en-US" altLang="en-US" sz="2200" dirty="0" smtClean="0"/>
              <a:t>.</a:t>
            </a:r>
          </a:p>
          <a:p>
            <a:pPr marL="742950" lvl="1" indent="-28575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Walks </a:t>
            </a:r>
            <a:r>
              <a:rPr lang="en-US" altLang="en-US" sz="2200" dirty="0" smtClean="0"/>
              <a:t>you through the Career Planning Process.</a:t>
            </a:r>
            <a:endParaRPr lang="en-US" altLang="en-US" sz="2200" dirty="0"/>
          </a:p>
        </p:txBody>
      </p:sp>
      <p:pic>
        <p:nvPicPr>
          <p:cNvPr id="10" name="Content Placeholder 9" descr="Parent Guide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62000" y="1917957"/>
            <a:ext cx="2484811" cy="38401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4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Why is your role so critical?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135120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One of the </a:t>
            </a:r>
            <a:r>
              <a:rPr lang="en-US" altLang="en-US" sz="2200" dirty="0" smtClean="0"/>
              <a:t>main reasons </a:t>
            </a:r>
            <a:r>
              <a:rPr lang="en-US" altLang="en-US" sz="2200" dirty="0"/>
              <a:t>students choose not to pursue </a:t>
            </a:r>
            <a:r>
              <a:rPr lang="en-US" altLang="en-US" sz="2200" dirty="0" smtClean="0"/>
              <a:t>education </a:t>
            </a:r>
            <a:r>
              <a:rPr lang="en-US" altLang="en-US" sz="2200" dirty="0"/>
              <a:t>after high school is because of </a:t>
            </a:r>
            <a:r>
              <a:rPr lang="en-US" altLang="en-US" sz="2200" b="1" dirty="0"/>
              <a:t>lack of encouragement </a:t>
            </a:r>
            <a:r>
              <a:rPr lang="en-US" altLang="en-US" sz="2200" dirty="0"/>
              <a:t>from parents.</a:t>
            </a:r>
          </a:p>
          <a:p>
            <a:pPr marL="342900" indent="-342900">
              <a:buClr>
                <a:srgbClr val="8DC63F"/>
              </a:buClr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342900" indent="-34290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Students are often </a:t>
            </a:r>
            <a:r>
              <a:rPr lang="en-US" altLang="en-US" sz="2200" b="1" dirty="0"/>
              <a:t>unaware</a:t>
            </a:r>
            <a:r>
              <a:rPr lang="en-US" altLang="en-US" sz="2200" dirty="0"/>
              <a:t> of the career planning steps they need to take. </a:t>
            </a:r>
            <a:endParaRPr lang="en-US" altLang="en-US" sz="2200" dirty="0" smtClean="0"/>
          </a:p>
          <a:p>
            <a:pPr>
              <a:buClr>
                <a:srgbClr val="8DC63F"/>
              </a:buClr>
            </a:pPr>
            <a:endParaRPr lang="en-US" altLang="en-US" sz="2200" dirty="0" smtClean="0"/>
          </a:p>
          <a:p>
            <a:pPr marL="342900" indent="-34290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Parents </a:t>
            </a:r>
            <a:r>
              <a:rPr lang="en-US" altLang="en-US" sz="2200" dirty="0"/>
              <a:t>and schools are an </a:t>
            </a:r>
            <a:r>
              <a:rPr lang="en-US" altLang="en-US" sz="2200" b="1" dirty="0"/>
              <a:t>important link </a:t>
            </a:r>
            <a:r>
              <a:rPr lang="en-US" altLang="en-US" sz="2200" dirty="0"/>
              <a:t>to connect students’ education with their career goals.</a:t>
            </a:r>
          </a:p>
        </p:txBody>
      </p:sp>
    </p:spTree>
    <p:extLst>
      <p:ext uri="{BB962C8B-B14F-4D97-AF65-F5344CB8AC3E}">
        <p14:creationId xmlns:p14="http://schemas.microsoft.com/office/powerpoint/2010/main" val="1472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Career Planning </a:t>
            </a:r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Process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" b="2894"/>
          <a:stretch/>
        </p:blipFill>
        <p:spPr>
          <a:xfrm>
            <a:off x="1981200" y="1676400"/>
            <a:ext cx="4812575" cy="3993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940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Step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881" y="3124200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/>
              <a:t>Realize career choices must be </a:t>
            </a:r>
            <a:r>
              <a:rPr lang="en-US" altLang="en-US" sz="2400" b="1" dirty="0" smtClean="0"/>
              <a:t>made.</a:t>
            </a:r>
          </a:p>
          <a:p>
            <a:pPr>
              <a:buClr>
                <a:srgbClr val="8DC63F"/>
              </a:buClr>
            </a:pPr>
            <a:endParaRPr lang="en-US" altLang="en-US" sz="2400" dirty="0" smtClean="0"/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 smtClean="0"/>
              <a:t>Teach </a:t>
            </a:r>
            <a:r>
              <a:rPr lang="en-US" altLang="en-US" sz="2200" dirty="0"/>
              <a:t>decision making.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Commend your child for good work or behavior.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All kinds of work are needed and are honorable.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Discuss how careers are organized.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18" y="0"/>
            <a:ext cx="371768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Step 2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608" y="3048000"/>
            <a:ext cx="7239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/>
              <a:t>Learn what you like to do and what you do well</a:t>
            </a:r>
            <a:r>
              <a:rPr lang="en-US" altLang="en-US" sz="2400" b="1" dirty="0" smtClean="0"/>
              <a:t>.</a:t>
            </a:r>
          </a:p>
          <a:p>
            <a:endParaRPr lang="en-US" altLang="en-US" sz="2400" dirty="0"/>
          </a:p>
          <a:p>
            <a:pPr marL="742950" lvl="1" indent="-28575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Expose your child to a </a:t>
            </a:r>
            <a:r>
              <a:rPr lang="en-US" altLang="en-US" sz="2200" b="1" dirty="0"/>
              <a:t>wide variety </a:t>
            </a:r>
            <a:r>
              <a:rPr lang="en-US" altLang="en-US" sz="2200" dirty="0"/>
              <a:t>of activities.</a:t>
            </a:r>
          </a:p>
          <a:p>
            <a:pPr marL="742950" lvl="1" indent="-28575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When helping with homework, discuss </a:t>
            </a:r>
            <a:r>
              <a:rPr lang="en-US" altLang="en-US" sz="2200" dirty="0" smtClean="0"/>
              <a:t>how skills learned in school may be used in a </a:t>
            </a:r>
            <a:r>
              <a:rPr lang="en-US" altLang="en-US" sz="2200" b="1" dirty="0" smtClean="0"/>
              <a:t>job</a:t>
            </a:r>
            <a:r>
              <a:rPr lang="en-US" altLang="en-US" sz="2200" dirty="0" smtClean="0"/>
              <a:t>.</a:t>
            </a:r>
          </a:p>
          <a:p>
            <a:pPr marL="742950" lvl="1" indent="-28575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 smtClean="0"/>
              <a:t>Utilize Kuder Navigator®.</a:t>
            </a:r>
          </a:p>
          <a:p>
            <a:pPr marL="1200150" lvl="2" indent="-285750">
              <a:buClr>
                <a:srgbClr val="00539B"/>
              </a:buClr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Encourage </a:t>
            </a:r>
            <a:r>
              <a:rPr lang="en-US" altLang="en-US" sz="2200" dirty="0"/>
              <a:t>your child to </a:t>
            </a:r>
            <a:r>
              <a:rPr lang="en-US" altLang="en-US" sz="2200" b="1" dirty="0" smtClean="0"/>
              <a:t>use the system </a:t>
            </a:r>
            <a:r>
              <a:rPr lang="en-US" altLang="en-US" sz="2200" dirty="0" smtClean="0"/>
              <a:t>to explore careers and education or training options based on his/her assessment results.</a:t>
            </a:r>
            <a:endParaRPr lang="en-US" alt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64" y="0"/>
            <a:ext cx="375523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3048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Step 3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306" y="3124200"/>
            <a:ext cx="7239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Identify occupations to consider seriously.</a:t>
            </a:r>
          </a:p>
          <a:p>
            <a:pPr>
              <a:buClr>
                <a:srgbClr val="8DC63F"/>
              </a:buClr>
            </a:pPr>
            <a:endParaRPr lang="en-US" altLang="en-US" sz="2400" dirty="0"/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Review your child’s </a:t>
            </a:r>
            <a:r>
              <a:rPr lang="en-US" altLang="en-US" sz="2200" b="1" dirty="0"/>
              <a:t>assessment results</a:t>
            </a:r>
            <a:r>
              <a:rPr lang="en-US" altLang="en-US" sz="2200" dirty="0"/>
              <a:t>.</a:t>
            </a:r>
          </a:p>
          <a:p>
            <a:pPr marL="800100" lvl="1" indent="-342900">
              <a:buClr>
                <a:srgbClr val="00539B"/>
              </a:buClr>
              <a:buFont typeface="Wingdings" panose="05000000000000000000" pitchFamily="2" charset="2"/>
              <a:buChar char="ü"/>
            </a:pPr>
            <a:r>
              <a:rPr lang="en-US" altLang="en-US" sz="2200" dirty="0"/>
              <a:t>Make sure your child is </a:t>
            </a:r>
            <a:r>
              <a:rPr lang="en-US" altLang="en-US" sz="2200" b="1" dirty="0"/>
              <a:t>exploring</a:t>
            </a:r>
            <a:r>
              <a:rPr lang="en-US" altLang="en-US" sz="2200" dirty="0"/>
              <a:t> and saving </a:t>
            </a:r>
            <a:r>
              <a:rPr lang="en-US" altLang="en-US" sz="2200" b="1" dirty="0"/>
              <a:t>occupations of interest</a:t>
            </a:r>
            <a:r>
              <a:rPr lang="en-US" altLang="en-US" sz="2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9" y="13497"/>
            <a:ext cx="3751481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9643</TotalTime>
  <Words>638</Words>
  <Application>Microsoft Office PowerPoint</Application>
  <PresentationFormat>On-screen Show (4:3)</PresentationFormat>
  <Paragraphs>133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Tiby</dc:creator>
  <cp:lastModifiedBy>Bethney Ahrendsen</cp:lastModifiedBy>
  <cp:revision>405</cp:revision>
  <cp:lastPrinted>2016-04-27T15:26:51Z</cp:lastPrinted>
  <dcterms:created xsi:type="dcterms:W3CDTF">2013-02-11T21:44:07Z</dcterms:created>
  <dcterms:modified xsi:type="dcterms:W3CDTF">2016-06-09T19:54:20Z</dcterms:modified>
</cp:coreProperties>
</file>